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Garet Bold" charset="1" panose="00000000000000000000"/>
      <p:regular r:id="rId27"/>
    </p:embeddedFont>
    <p:embeddedFont>
      <p:font typeface="Garet" charset="1" panose="00000000000000000000"/>
      <p:regular r:id="rId28"/>
    </p:embeddedFont>
    <p:embeddedFont>
      <p:font typeface="Aileron Ultra-Bold" charset="1" panose="00000A00000000000000"/>
      <p:regular r:id="rId29"/>
    </p:embeddedFont>
    <p:embeddedFont>
      <p:font typeface="Aileron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27.jpe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ocs.google.com/spreadsheets/d/1DUF2isFWsqVSYhbaACYtbgcLi_YjDqpE3GLQIVgkKQg/edit#gid=69851113" TargetMode="External" Type="http://schemas.openxmlformats.org/officeDocument/2006/relationships/hyperlink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https://docs.google.com/spreadsheets/d/1DUF2isFWsqVSYhbaACYtbgcLi_YjDqpE3GLQIVgkKQg/edit#gid=69851113" TargetMode="External" Type="http://schemas.openxmlformats.org/officeDocument/2006/relationships/hyperlink"/><Relationship Id="rId7" Target="https://docs.google.com/spreadsheets/d/1DUF2isFWsqVSYhbaACYtbgcLi_YjDqpE3GLQIVgkKQg/edit#gid=69851113" TargetMode="External" Type="http://schemas.openxmlformats.org/officeDocument/2006/relationships/hyperlink"/><Relationship Id="rId8" Target="https://docs.google.com/spreadsheets/d/1DUF2isFWsqVSYhbaACYtbgcLi_YjDqpE3GLQIVgkKQg/edit#gid=69851113" TargetMode="External" Type="http://schemas.openxmlformats.org/officeDocument/2006/relationships/hyperlink"/><Relationship Id="rId9" Target="https://docs.google.com/spreadsheets/d/1DUF2isFWsqVSYhbaACYtbgcLi_YjDqpE3GLQIVgkKQg/edit#gid=69851113" TargetMode="External" Type="http://schemas.openxmlformats.org/officeDocument/2006/relationships/hyperlink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https://docs.google.com/spreadsheets/d/1DUF2isFWsqVSYhbaACYtbgcLi_YjDqpE3GLQIVgkKQg/edit#gid=69851113" TargetMode="External" Type="http://schemas.openxmlformats.org/officeDocument/2006/relationships/hyperlink"/><Relationship Id="rId6" Target="https://docs.google.com/spreadsheets/d/1DUF2isFWsqVSYhbaACYtbgcLi_YjDqpE3GLQIVgkKQg/edit#gid=69851113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6400800" cy="72009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613056" y="1771981"/>
            <a:ext cx="6799321" cy="7486319"/>
            <a:chOff x="0" y="0"/>
            <a:chExt cx="812800" cy="8949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94925"/>
            </a:xfrm>
            <a:custGeom>
              <a:avLst/>
              <a:gdLst/>
              <a:ahLst/>
              <a:cxnLst/>
              <a:rect r="r" b="b" t="t" l="l"/>
              <a:pathLst>
                <a:path h="89492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94925"/>
                  </a:lnTo>
                  <a:lnTo>
                    <a:pt x="0" y="894925"/>
                  </a:lnTo>
                  <a:close/>
                </a:path>
              </a:pathLst>
            </a:custGeom>
            <a:blipFill>
              <a:blip r:embed="rId3"/>
              <a:stretch>
                <a:fillRect l="0" t="-18117" r="0" b="-1811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871822" y="1817196"/>
            <a:ext cx="8090783" cy="1252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88"/>
              </a:lnSpc>
            </a:pPr>
            <a:r>
              <a:rPr lang="en-US" b="true" sz="8323" spc="-840">
                <a:solidFill>
                  <a:srgbClr val="233A6D"/>
                </a:solidFill>
                <a:latin typeface="Garet Bold"/>
                <a:ea typeface="Garet Bold"/>
                <a:cs typeface="Garet Bold"/>
                <a:sym typeface="Garet Bold"/>
              </a:rPr>
              <a:t>HSN Code: 6310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71822" y="3588406"/>
            <a:ext cx="7723481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28"/>
              </a:lnSpc>
            </a:pPr>
            <a:r>
              <a:rPr lang="en-US" sz="3523" spc="-355">
                <a:solidFill>
                  <a:srgbClr val="233A6D"/>
                </a:solidFill>
                <a:latin typeface="Garet"/>
                <a:ea typeface="Garet"/>
                <a:cs typeface="Garet"/>
                <a:sym typeface="Garet"/>
              </a:rPr>
              <a:t>Used or new rags, scrap twine, cordage, rope and cables and worn-out articles thereof, of textile materials, sorted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14414" y="7462203"/>
            <a:ext cx="7438295" cy="226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99"/>
              </a:lnSpc>
            </a:pPr>
            <a:r>
              <a:rPr lang="en-US" sz="3066" spc="-352">
                <a:solidFill>
                  <a:srgbClr val="233A6D"/>
                </a:solidFill>
                <a:latin typeface="Garet"/>
                <a:ea typeface="Garet"/>
                <a:cs typeface="Garet"/>
                <a:sym typeface="Garet"/>
              </a:rPr>
              <a:t>Aadish Jain(01)</a:t>
            </a:r>
          </a:p>
          <a:p>
            <a:pPr algn="l" marL="0" indent="0" lvl="0">
              <a:lnSpc>
                <a:spcPts val="4599"/>
              </a:lnSpc>
            </a:pPr>
            <a:r>
              <a:rPr lang="en-US" sz="3066" spc="-352">
                <a:solidFill>
                  <a:srgbClr val="233A6D"/>
                </a:solidFill>
                <a:latin typeface="Garet"/>
                <a:ea typeface="Garet"/>
                <a:cs typeface="Garet"/>
                <a:sym typeface="Garet"/>
              </a:rPr>
              <a:t>Arun Gupta(17)</a:t>
            </a:r>
          </a:p>
          <a:p>
            <a:pPr algn="l" marL="0" indent="0" lvl="0">
              <a:lnSpc>
                <a:spcPts val="4599"/>
              </a:lnSpc>
            </a:pPr>
            <a:r>
              <a:rPr lang="en-US" sz="3066" spc="-352">
                <a:solidFill>
                  <a:srgbClr val="233A6D"/>
                </a:solidFill>
                <a:latin typeface="Garet"/>
                <a:ea typeface="Garet"/>
                <a:cs typeface="Garet"/>
                <a:sym typeface="Garet"/>
              </a:rPr>
              <a:t>Deepak Sharma(19)</a:t>
            </a:r>
          </a:p>
          <a:p>
            <a:pPr algn="l" marL="0" indent="0" lvl="0">
              <a:lnSpc>
                <a:spcPts val="4599"/>
              </a:lnSpc>
            </a:pPr>
            <a:r>
              <a:rPr lang="en-US" sz="3066" spc="-352">
                <a:solidFill>
                  <a:srgbClr val="233A6D"/>
                </a:solidFill>
                <a:latin typeface="Garet"/>
                <a:ea typeface="Garet"/>
                <a:cs typeface="Garet"/>
                <a:sym typeface="Garet"/>
              </a:rPr>
              <a:t>Shashank Maurya(47)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29215" y="2064962"/>
            <a:ext cx="11166645" cy="7998110"/>
          </a:xfrm>
          <a:custGeom>
            <a:avLst/>
            <a:gdLst/>
            <a:ahLst/>
            <a:cxnLst/>
            <a:rect r="r" b="b" t="t" l="l"/>
            <a:pathLst>
              <a:path h="7998110" w="11166645">
                <a:moveTo>
                  <a:pt x="0" y="0"/>
                </a:moveTo>
                <a:lnTo>
                  <a:pt x="11166645" y="0"/>
                </a:lnTo>
                <a:lnTo>
                  <a:pt x="11166645" y="7998109"/>
                </a:lnTo>
                <a:lnTo>
                  <a:pt x="0" y="79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82354" y="1042286"/>
            <a:ext cx="13660366" cy="1022676"/>
            <a:chOff x="0" y="0"/>
            <a:chExt cx="18213822" cy="13635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98238"/>
              <a:ext cx="18213822" cy="465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47678"/>
              <a:ext cx="18213822" cy="778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5"/>
                </a:lnSpc>
                <a:spcBef>
                  <a:spcPct val="0"/>
                </a:spcBef>
              </a:pPr>
              <a:r>
                <a:rPr lang="en-US" b="true" sz="3599" spc="107">
                  <a:solidFill>
                    <a:srgbClr val="191919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EXPORT POTENTIAL 631010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40123" y="2064962"/>
            <a:ext cx="12258393" cy="7784079"/>
          </a:xfrm>
          <a:custGeom>
            <a:avLst/>
            <a:gdLst/>
            <a:ahLst/>
            <a:cxnLst/>
            <a:rect r="r" b="b" t="t" l="l"/>
            <a:pathLst>
              <a:path h="7784079" w="12258393">
                <a:moveTo>
                  <a:pt x="0" y="0"/>
                </a:moveTo>
                <a:lnTo>
                  <a:pt x="12258392" y="0"/>
                </a:lnTo>
                <a:lnTo>
                  <a:pt x="12258392" y="7784079"/>
                </a:lnTo>
                <a:lnTo>
                  <a:pt x="0" y="7784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82354" y="1042286"/>
            <a:ext cx="13660366" cy="1022676"/>
            <a:chOff x="0" y="0"/>
            <a:chExt cx="18213822" cy="13635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98238"/>
              <a:ext cx="18213822" cy="465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47678"/>
              <a:ext cx="18213822" cy="778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5"/>
                </a:lnSpc>
                <a:spcBef>
                  <a:spcPct val="0"/>
                </a:spcBef>
              </a:pPr>
              <a:r>
                <a:rPr lang="en-US" b="true" sz="3599" spc="107">
                  <a:solidFill>
                    <a:srgbClr val="191919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INDIA EXPORT- MARKET DIVERSIFICATION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23579" y="1028700"/>
            <a:ext cx="7064674" cy="8668986"/>
          </a:xfrm>
          <a:custGeom>
            <a:avLst/>
            <a:gdLst/>
            <a:ahLst/>
            <a:cxnLst/>
            <a:rect r="r" b="b" t="t" l="l"/>
            <a:pathLst>
              <a:path h="8668986" w="7064674">
                <a:moveTo>
                  <a:pt x="0" y="0"/>
                </a:moveTo>
                <a:lnTo>
                  <a:pt x="7064674" y="0"/>
                </a:lnTo>
                <a:lnTo>
                  <a:pt x="7064674" y="8668986"/>
                </a:lnTo>
                <a:lnTo>
                  <a:pt x="0" y="8668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71" r="-3493" b="-339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093123"/>
            <a:ext cx="8115300" cy="5895424"/>
          </a:xfrm>
          <a:custGeom>
            <a:avLst/>
            <a:gdLst/>
            <a:ahLst/>
            <a:cxnLst/>
            <a:rect r="r" b="b" t="t" l="l"/>
            <a:pathLst>
              <a:path h="5895424" w="8115300">
                <a:moveTo>
                  <a:pt x="0" y="0"/>
                </a:moveTo>
                <a:lnTo>
                  <a:pt x="8115300" y="0"/>
                </a:lnTo>
                <a:lnTo>
                  <a:pt x="8115300" y="5895424"/>
                </a:lnTo>
                <a:lnTo>
                  <a:pt x="0" y="5895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97" t="0" r="-1461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84544" y="338282"/>
            <a:ext cx="4770636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 spc="-32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Tariffs  for  Import  into  India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288" y="1028700"/>
            <a:ext cx="9428239" cy="5407876"/>
          </a:xfrm>
          <a:custGeom>
            <a:avLst/>
            <a:gdLst/>
            <a:ahLst/>
            <a:cxnLst/>
            <a:rect r="r" b="b" t="t" l="l"/>
            <a:pathLst>
              <a:path h="5407876" w="9428239">
                <a:moveTo>
                  <a:pt x="0" y="0"/>
                </a:moveTo>
                <a:lnTo>
                  <a:pt x="9428239" y="0"/>
                </a:lnTo>
                <a:lnTo>
                  <a:pt x="9428239" y="5407876"/>
                </a:lnTo>
                <a:lnTo>
                  <a:pt x="0" y="5407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69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23790" y="3392418"/>
            <a:ext cx="7787598" cy="6088317"/>
          </a:xfrm>
          <a:custGeom>
            <a:avLst/>
            <a:gdLst/>
            <a:ahLst/>
            <a:cxnLst/>
            <a:rect r="r" b="b" t="t" l="l"/>
            <a:pathLst>
              <a:path h="6088317" w="7787598">
                <a:moveTo>
                  <a:pt x="0" y="0"/>
                </a:moveTo>
                <a:lnTo>
                  <a:pt x="7787598" y="0"/>
                </a:lnTo>
                <a:lnTo>
                  <a:pt x="7787598" y="6088316"/>
                </a:lnTo>
                <a:lnTo>
                  <a:pt x="0" y="6088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3" t="0" r="-68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9015" y="187931"/>
            <a:ext cx="15789970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 spc="-32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Tariffs  on  Exports  from  India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01774" y="-483566"/>
            <a:ext cx="10264037" cy="11848817"/>
          </a:xfrm>
          <a:custGeom>
            <a:avLst/>
            <a:gdLst/>
            <a:ahLst/>
            <a:cxnLst/>
            <a:rect r="r" b="b" t="t" l="l"/>
            <a:pathLst>
              <a:path h="11848817" w="10264037">
                <a:moveTo>
                  <a:pt x="0" y="0"/>
                </a:moveTo>
                <a:lnTo>
                  <a:pt x="10264037" y="0"/>
                </a:lnTo>
                <a:lnTo>
                  <a:pt x="10264037" y="11848816"/>
                </a:lnTo>
                <a:lnTo>
                  <a:pt x="0" y="11848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9970" y="972307"/>
            <a:ext cx="8613690" cy="2014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spc="-808">
                <a:solidFill>
                  <a:srgbClr val="E3AD4A"/>
                </a:solidFill>
                <a:latin typeface="Garet"/>
                <a:ea typeface="Garet"/>
                <a:cs typeface="Garet"/>
                <a:sym typeface="Garet"/>
              </a:rPr>
              <a:t>Export  Promotion Councils</a:t>
            </a:r>
          </a:p>
        </p:txBody>
      </p:sp>
      <p:sp>
        <p:nvSpPr>
          <p:cNvPr name="TextBox 5" id="5"/>
          <p:cNvSpPr txBox="true"/>
          <p:nvPr/>
        </p:nvSpPr>
        <p:spPr>
          <a:xfrm rot="274006">
            <a:off x="9950759" y="1785806"/>
            <a:ext cx="6337967" cy="1644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1"/>
              </a:lnSpc>
            </a:pPr>
            <a:r>
              <a:rPr lang="en-US" sz="3199" spc="-323" b="true">
                <a:solidFill>
                  <a:srgbClr val="233A6D"/>
                </a:solidFill>
                <a:latin typeface="Garet Bold"/>
                <a:ea typeface="Garet Bold"/>
                <a:cs typeface="Garet Bold"/>
                <a:sym typeface="Garet Bold"/>
              </a:rPr>
              <a:t>Wool &amp; Woollens Export Promotion Council (WWEPC)</a:t>
            </a:r>
          </a:p>
          <a:p>
            <a:pPr algn="l">
              <a:lnSpc>
                <a:spcPts val="2591"/>
              </a:lnSpc>
            </a:pPr>
          </a:p>
          <a:p>
            <a:pPr algn="l">
              <a:lnSpc>
                <a:spcPts val="2591"/>
              </a:lnSpc>
            </a:pPr>
          </a:p>
          <a:p>
            <a:pPr algn="l">
              <a:lnSpc>
                <a:spcPts val="259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274006">
            <a:off x="9662668" y="5609972"/>
            <a:ext cx="6337967" cy="996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1"/>
              </a:lnSpc>
            </a:pPr>
            <a:r>
              <a:rPr lang="en-US" sz="3199" spc="-323" b="true">
                <a:solidFill>
                  <a:srgbClr val="233A6D"/>
                </a:solidFill>
                <a:latin typeface="Garet Bold"/>
                <a:ea typeface="Garet Bold"/>
                <a:cs typeface="Garet Bold"/>
                <a:sym typeface="Garet Bold"/>
              </a:rPr>
              <a:t>Jute Products Development &amp; Export Promotion Council (JPDEPC)</a:t>
            </a:r>
          </a:p>
          <a:p>
            <a:pPr algn="l">
              <a:lnSpc>
                <a:spcPts val="259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274006">
            <a:off x="9481844" y="7711902"/>
            <a:ext cx="6337967" cy="1320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1"/>
              </a:lnSpc>
            </a:pPr>
            <a:r>
              <a:rPr lang="en-US" sz="3199" spc="-323" b="true">
                <a:solidFill>
                  <a:srgbClr val="233A6D"/>
                </a:solidFill>
                <a:latin typeface="Garet Bold"/>
                <a:ea typeface="Garet Bold"/>
                <a:cs typeface="Garet Bold"/>
                <a:sym typeface="Garet Bold"/>
              </a:rPr>
              <a:t>Carpet Export Promotion Council (CEPC)</a:t>
            </a:r>
          </a:p>
          <a:p>
            <a:pPr algn="l">
              <a:lnSpc>
                <a:spcPts val="2591"/>
              </a:lnSpc>
            </a:pPr>
          </a:p>
          <a:p>
            <a:pPr algn="l">
              <a:lnSpc>
                <a:spcPts val="2591"/>
              </a:lnSpc>
            </a:pP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-479025">
            <a:off x="-657641" y="4556770"/>
            <a:ext cx="4866002" cy="4645410"/>
            <a:chOff x="0" y="0"/>
            <a:chExt cx="4572000" cy="43647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87233" y="483601"/>
              <a:ext cx="3397534" cy="3397534"/>
            </a:xfrm>
            <a:custGeom>
              <a:avLst/>
              <a:gdLst/>
              <a:ahLst/>
              <a:cxnLst/>
              <a:rect r="r" b="b" t="t" l="l"/>
              <a:pathLst>
                <a:path h="3397534" w="3397534">
                  <a:moveTo>
                    <a:pt x="0" y="0"/>
                  </a:moveTo>
                  <a:lnTo>
                    <a:pt x="3397534" y="0"/>
                  </a:lnTo>
                  <a:lnTo>
                    <a:pt x="3397534" y="3397534"/>
                  </a:lnTo>
                  <a:lnTo>
                    <a:pt x="0" y="3397534"/>
                  </a:lnTo>
                  <a:close/>
                </a:path>
              </a:pathLst>
            </a:custGeom>
            <a:blipFill>
              <a:blip r:embed="rId4"/>
              <a:stretch>
                <a:fillRect l="0" t="-25000" r="0" b="-2500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72000" cy="4364736"/>
            </a:xfrm>
            <a:custGeom>
              <a:avLst/>
              <a:gdLst/>
              <a:ahLst/>
              <a:cxnLst/>
              <a:rect r="r" b="b" t="t" l="l"/>
              <a:pathLst>
                <a:path h="4364736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4364736"/>
                  </a:lnTo>
                  <a:lnTo>
                    <a:pt x="0" y="4364736"/>
                  </a:lnTo>
                  <a:close/>
                </a:path>
              </a:pathLst>
            </a:custGeom>
            <a:blipFill>
              <a:blip r:embed="rId5"/>
              <a:stretch>
                <a:fillRect l="0" t="-17" r="0" b="-1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274006">
            <a:off x="9963652" y="3740234"/>
            <a:ext cx="6337967" cy="1320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1"/>
              </a:lnSpc>
            </a:pPr>
            <a:r>
              <a:rPr lang="en-US" sz="3199" spc="-323" b="true">
                <a:solidFill>
                  <a:srgbClr val="233A6D"/>
                </a:solidFill>
                <a:latin typeface="Garet Bold"/>
                <a:ea typeface="Garet Bold"/>
                <a:cs typeface="Garet Bold"/>
                <a:sym typeface="Garet Bold"/>
              </a:rPr>
              <a:t>Cotton Textiles Export Promotion Council (TEXPROCIL)</a:t>
            </a:r>
          </a:p>
          <a:p>
            <a:pPr algn="l">
              <a:lnSpc>
                <a:spcPts val="2591"/>
              </a:lnSpc>
            </a:pPr>
          </a:p>
          <a:p>
            <a:pPr algn="l">
              <a:lnSpc>
                <a:spcPts val="2591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952904" y="0"/>
            <a:ext cx="7335096" cy="10287000"/>
            <a:chOff x="0" y="0"/>
            <a:chExt cx="812800" cy="1139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139900"/>
            </a:xfrm>
            <a:custGeom>
              <a:avLst/>
              <a:gdLst/>
              <a:ahLst/>
              <a:cxnLst/>
              <a:rect r="r" b="b" t="t" l="l"/>
              <a:pathLst>
                <a:path h="11399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39900"/>
                  </a:lnTo>
                  <a:lnTo>
                    <a:pt x="0" y="1139900"/>
                  </a:lnTo>
                  <a:close/>
                </a:path>
              </a:pathLst>
            </a:custGeom>
            <a:blipFill>
              <a:blip r:embed="rId3"/>
              <a:stretch>
                <a:fillRect l="-55248" t="0" r="-5524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-5885920"/>
            <a:ext cx="13732956" cy="17263903"/>
            <a:chOff x="0" y="0"/>
            <a:chExt cx="18310608" cy="23018538"/>
          </a:xfrm>
        </p:grpSpPr>
        <p:sp>
          <p:nvSpPr>
            <p:cNvPr name="AutoShape 6" id="6"/>
            <p:cNvSpPr/>
            <p:nvPr/>
          </p:nvSpPr>
          <p:spPr>
            <a:xfrm rot="0">
              <a:off x="0" y="7847894"/>
              <a:ext cx="14250739" cy="13716000"/>
            </a:xfrm>
            <a:prstGeom prst="rect">
              <a:avLst/>
            </a:prstGeom>
            <a:solidFill>
              <a:srgbClr val="E8E8E7"/>
            </a:solidFill>
          </p:spPr>
        </p:sp>
        <p:sp>
          <p:nvSpPr>
            <p:cNvPr name="AutoShape 7" id="7"/>
            <p:cNvSpPr/>
            <p:nvPr/>
          </p:nvSpPr>
          <p:spPr>
            <a:xfrm rot="-782927">
              <a:off x="9329737" y="387414"/>
              <a:ext cx="5975721" cy="22243709"/>
            </a:xfrm>
            <a:prstGeom prst="rect">
              <a:avLst/>
            </a:prstGeom>
            <a:solidFill>
              <a:srgbClr val="E8E8E7"/>
            </a:solidFill>
          </p:spPr>
        </p:sp>
        <p:sp>
          <p:nvSpPr>
            <p:cNvPr name="AutoShape 8" id="8"/>
            <p:cNvSpPr/>
            <p:nvPr/>
          </p:nvSpPr>
          <p:spPr>
            <a:xfrm rot="-782927">
              <a:off x="15801997" y="6526202"/>
              <a:ext cx="732723" cy="15814892"/>
            </a:xfrm>
            <a:prstGeom prst="rect">
              <a:avLst/>
            </a:prstGeom>
            <a:solidFill>
              <a:srgbClr val="7C212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39811" y="3099520"/>
            <a:ext cx="9659354" cy="5751372"/>
            <a:chOff x="0" y="0"/>
            <a:chExt cx="12879139" cy="766849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0"/>
              <a:ext cx="12879139" cy="2038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550"/>
                </a:lnSpc>
              </a:pPr>
              <a:r>
                <a:rPr lang="en-US" sz="10500" spc="-1060">
                  <a:solidFill>
                    <a:srgbClr val="233A6D"/>
                  </a:solidFill>
                  <a:latin typeface="Garet"/>
                  <a:ea typeface="Garet"/>
                  <a:cs typeface="Garet"/>
                  <a:sym typeface="Garet"/>
                </a:rPr>
                <a:t>Textile Parks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377485"/>
              <a:ext cx="12874174" cy="52910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9111" indent="-349556" lvl="1">
                <a:lnSpc>
                  <a:spcPts val="4533"/>
                </a:lnSpc>
                <a:buFont typeface="Arial"/>
                <a:buChar char="•"/>
              </a:pPr>
              <a:r>
                <a:rPr lang="en-US" sz="3238" spc="-262">
                  <a:solidFill>
                    <a:srgbClr val="233A6D"/>
                  </a:solidFill>
                  <a:latin typeface="Garet"/>
                  <a:ea typeface="Garet"/>
                  <a:cs typeface="Garet"/>
                  <a:sym typeface="Garet"/>
                </a:rPr>
                <a:t>Tamil Nadu</a:t>
              </a:r>
            </a:p>
            <a:p>
              <a:pPr algn="l" marL="699111" indent="-349556" lvl="1">
                <a:lnSpc>
                  <a:spcPts val="4533"/>
                </a:lnSpc>
                <a:buFont typeface="Arial"/>
                <a:buChar char="•"/>
              </a:pPr>
              <a:r>
                <a:rPr lang="en-US" sz="3238" spc="-262">
                  <a:solidFill>
                    <a:srgbClr val="233A6D"/>
                  </a:solidFill>
                  <a:latin typeface="Garet"/>
                  <a:ea typeface="Garet"/>
                  <a:cs typeface="Garet"/>
                  <a:sym typeface="Garet"/>
                </a:rPr>
                <a:t>Telangana</a:t>
              </a:r>
            </a:p>
            <a:p>
              <a:pPr algn="l" marL="699111" indent="-349556" lvl="1">
                <a:lnSpc>
                  <a:spcPts val="4533"/>
                </a:lnSpc>
                <a:buFont typeface="Arial"/>
                <a:buChar char="•"/>
              </a:pPr>
              <a:r>
                <a:rPr lang="en-US" sz="3238" spc="-262">
                  <a:solidFill>
                    <a:srgbClr val="233A6D"/>
                  </a:solidFill>
                  <a:latin typeface="Garet"/>
                  <a:ea typeface="Garet"/>
                  <a:cs typeface="Garet"/>
                  <a:sym typeface="Garet"/>
                </a:rPr>
                <a:t>Gujarat</a:t>
              </a:r>
            </a:p>
            <a:p>
              <a:pPr algn="l" marL="699111" indent="-349556" lvl="1">
                <a:lnSpc>
                  <a:spcPts val="4533"/>
                </a:lnSpc>
                <a:buFont typeface="Arial"/>
                <a:buChar char="•"/>
              </a:pPr>
              <a:r>
                <a:rPr lang="en-US" sz="3238" spc="-262">
                  <a:solidFill>
                    <a:srgbClr val="233A6D"/>
                  </a:solidFill>
                  <a:latin typeface="Garet"/>
                  <a:ea typeface="Garet"/>
                  <a:cs typeface="Garet"/>
                  <a:sym typeface="Garet"/>
                </a:rPr>
                <a:t>Karnataka</a:t>
              </a:r>
            </a:p>
            <a:p>
              <a:pPr algn="l" marL="699111" indent="-349556" lvl="1">
                <a:lnSpc>
                  <a:spcPts val="4533"/>
                </a:lnSpc>
                <a:buFont typeface="Arial"/>
                <a:buChar char="•"/>
              </a:pPr>
              <a:r>
                <a:rPr lang="en-US" sz="3238" spc="-262">
                  <a:solidFill>
                    <a:srgbClr val="233A6D"/>
                  </a:solidFill>
                  <a:latin typeface="Garet"/>
                  <a:ea typeface="Garet"/>
                  <a:cs typeface="Garet"/>
                  <a:sym typeface="Garet"/>
                </a:rPr>
                <a:t>Madhya Pradesh</a:t>
              </a:r>
            </a:p>
            <a:p>
              <a:pPr algn="l" marL="699111" indent="-349556" lvl="1">
                <a:lnSpc>
                  <a:spcPts val="4533"/>
                </a:lnSpc>
                <a:buFont typeface="Arial"/>
                <a:buChar char="•"/>
              </a:pPr>
              <a:r>
                <a:rPr lang="en-US" sz="3238" spc="-262">
                  <a:solidFill>
                    <a:srgbClr val="233A6D"/>
                  </a:solidFill>
                  <a:latin typeface="Garet"/>
                  <a:ea typeface="Garet"/>
                  <a:cs typeface="Garet"/>
                  <a:sym typeface="Garet"/>
                </a:rPr>
                <a:t>Uttar Pradesh</a:t>
              </a:r>
            </a:p>
            <a:p>
              <a:pPr algn="l" marL="699111" indent="-349556" lvl="1">
                <a:lnSpc>
                  <a:spcPts val="4533"/>
                </a:lnSpc>
                <a:buFont typeface="Arial"/>
                <a:buChar char="•"/>
              </a:pPr>
              <a:r>
                <a:rPr lang="en-US" sz="3238" spc="-262">
                  <a:solidFill>
                    <a:srgbClr val="233A6D"/>
                  </a:solidFill>
                  <a:latin typeface="Garet"/>
                  <a:ea typeface="Garet"/>
                  <a:cs typeface="Garet"/>
                  <a:sym typeface="Garet"/>
                </a:rPr>
                <a:t>Maharashtra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786" r="0" b="7786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1729102" y="1028700"/>
            <a:ext cx="6558898" cy="9258300"/>
            <a:chOff x="0" y="0"/>
            <a:chExt cx="1727446" cy="243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27446" cy="2438400"/>
            </a:xfrm>
            <a:custGeom>
              <a:avLst/>
              <a:gdLst/>
              <a:ahLst/>
              <a:cxnLst/>
              <a:rect r="r" b="b" t="t" l="l"/>
              <a:pathLst>
                <a:path h="2438400" w="1727446">
                  <a:moveTo>
                    <a:pt x="0" y="0"/>
                  </a:moveTo>
                  <a:lnTo>
                    <a:pt x="1727446" y="0"/>
                  </a:lnTo>
                  <a:lnTo>
                    <a:pt x="172744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0"/>
              <a:ext cx="1727446" cy="2628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50"/>
                </a:lnSpc>
              </a:pPr>
              <a:r>
                <a:rPr lang="en-US" sz="6500" spc="195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Branding and Value Addition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5300" y="-280630"/>
            <a:ext cx="19278600" cy="3619035"/>
            <a:chOff x="0" y="0"/>
            <a:chExt cx="6521403" cy="12242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21403" cy="1224217"/>
            </a:xfrm>
            <a:custGeom>
              <a:avLst/>
              <a:gdLst/>
              <a:ahLst/>
              <a:cxnLst/>
              <a:rect r="r" b="b" t="t" l="l"/>
              <a:pathLst>
                <a:path h="1224217" w="6521403">
                  <a:moveTo>
                    <a:pt x="0" y="0"/>
                  </a:moveTo>
                  <a:lnTo>
                    <a:pt x="6521403" y="0"/>
                  </a:lnTo>
                  <a:lnTo>
                    <a:pt x="6521403" y="1224217"/>
                  </a:lnTo>
                  <a:lnTo>
                    <a:pt x="0" y="122421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19942" y="3157411"/>
            <a:ext cx="18407942" cy="7064048"/>
          </a:xfrm>
          <a:custGeom>
            <a:avLst/>
            <a:gdLst/>
            <a:ahLst/>
            <a:cxnLst/>
            <a:rect r="r" b="b" t="t" l="l"/>
            <a:pathLst>
              <a:path h="7064048" w="18407942">
                <a:moveTo>
                  <a:pt x="0" y="0"/>
                </a:moveTo>
                <a:lnTo>
                  <a:pt x="18407942" y="0"/>
                </a:lnTo>
                <a:lnTo>
                  <a:pt x="18407942" y="7064048"/>
                </a:lnTo>
                <a:lnTo>
                  <a:pt x="0" y="7064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68491" y="386372"/>
            <a:ext cx="17212160" cy="2256985"/>
            <a:chOff x="0" y="0"/>
            <a:chExt cx="22949547" cy="300931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6675"/>
              <a:ext cx="19828982" cy="1336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61"/>
                </a:lnSpc>
                <a:spcBef>
                  <a:spcPct val="0"/>
                </a:spcBef>
              </a:pPr>
              <a:r>
                <a:rPr lang="en-US" sz="6964" spc="-703" u="none">
                  <a:solidFill>
                    <a:srgbClr val="233A6D"/>
                  </a:solidFill>
                  <a:latin typeface="Garet"/>
                  <a:ea typeface="Garet"/>
                  <a:cs typeface="Garet"/>
                  <a:sym typeface="Garet"/>
                </a:rPr>
                <a:t>India’s Missed Billion-Dollar Opportunity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229017"/>
              <a:ext cx="22949547" cy="780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99"/>
                </a:lnSpc>
                <a:spcBef>
                  <a:spcPct val="0"/>
                </a:spcBef>
              </a:pPr>
              <a:r>
                <a:rPr lang="en-US" sz="3571" spc="-360" u="none">
                  <a:solidFill>
                    <a:srgbClr val="233A6D"/>
                  </a:solidFill>
                  <a:latin typeface="Garet"/>
                  <a:ea typeface="Garet"/>
                  <a:cs typeface="Garet"/>
                  <a:sym typeface="Garet"/>
                </a:rPr>
                <a:t>From Textile Waste to Global Circular Exports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477663"/>
            <a:ext cx="7442331" cy="3631791"/>
            <a:chOff x="0" y="0"/>
            <a:chExt cx="9923108" cy="484238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17665"/>
              <a:ext cx="9923108" cy="3924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8" indent="-302259" lvl="1">
                <a:lnSpc>
                  <a:spcPts val="39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99" spc="-282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92M tons of global textile waste generated annually</a:t>
              </a:r>
            </a:p>
            <a:p>
              <a:pPr algn="l" marL="604518" indent="-302259" lvl="1">
                <a:lnSpc>
                  <a:spcPts val="39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99" spc="-282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Industrial cleaning, construction, and fashion sectors seek sustainable inputs</a:t>
              </a:r>
            </a:p>
            <a:p>
              <a:pPr algn="l" marL="604518" indent="-302259" lvl="1">
                <a:lnSpc>
                  <a:spcPts val="39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99" spc="-282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India exports rag material without value addition, missing a $3B+ global opportunity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9923108" cy="686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23"/>
                </a:lnSpc>
                <a:spcBef>
                  <a:spcPct val="0"/>
                </a:spcBef>
              </a:pPr>
              <a:r>
                <a:rPr lang="en-US" sz="3159" spc="-31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Problems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51138" y="4477663"/>
            <a:ext cx="7442331" cy="3603216"/>
            <a:chOff x="0" y="0"/>
            <a:chExt cx="9923108" cy="480428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879565"/>
              <a:ext cx="9923108" cy="3924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9" indent="-302260" lvl="1">
                <a:lnSpc>
                  <a:spcPts val="39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99" spc="-282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India: World’s 2nd largest textile producer, but underleveraged in textile waste processing</a:t>
              </a:r>
            </a:p>
            <a:p>
              <a:pPr algn="l" marL="604519" indent="-302260" lvl="1">
                <a:lnSpc>
                  <a:spcPts val="39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99" spc="-282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Abundant raw material, low-cost labor, existing recycling clusters (Panipat, Tirupur)</a:t>
              </a:r>
            </a:p>
            <a:p>
              <a:pPr algn="l" marL="604519" indent="-302260" lvl="1">
                <a:lnSpc>
                  <a:spcPts val="39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99" spc="-282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Global shift toward ESG &amp; Circular Supply Chains = huge export opportunity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9923108" cy="686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23"/>
                </a:lnSpc>
                <a:spcBef>
                  <a:spcPct val="0"/>
                </a:spcBef>
              </a:pPr>
              <a:r>
                <a:rPr lang="en-US" sz="3159" spc="-319" u="none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Opportunity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995805" y="-995805"/>
            <a:ext cx="11092305" cy="11092305"/>
          </a:xfrm>
          <a:custGeom>
            <a:avLst/>
            <a:gdLst/>
            <a:ahLst/>
            <a:cxnLst/>
            <a:rect r="r" b="b" t="t" l="l"/>
            <a:pathLst>
              <a:path h="11092305" w="11092305">
                <a:moveTo>
                  <a:pt x="0" y="0"/>
                </a:moveTo>
                <a:lnTo>
                  <a:pt x="11092305" y="0"/>
                </a:lnTo>
                <a:lnTo>
                  <a:pt x="11092305" y="11092305"/>
                </a:lnTo>
                <a:lnTo>
                  <a:pt x="0" y="11092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10096500"/>
            <a:ext cx="18288000" cy="0"/>
          </a:xfrm>
          <a:prstGeom prst="line">
            <a:avLst/>
          </a:prstGeom>
          <a:ln cap="flat" w="190500">
            <a:solidFill>
              <a:srgbClr val="E1A34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5781" y="2424962"/>
            <a:ext cx="5264584" cy="5422324"/>
          </a:xfrm>
          <a:custGeom>
            <a:avLst/>
            <a:gdLst/>
            <a:ahLst/>
            <a:cxnLst/>
            <a:rect r="r" b="b" t="t" l="l"/>
            <a:pathLst>
              <a:path h="5422324" w="5264584">
                <a:moveTo>
                  <a:pt x="0" y="0"/>
                </a:moveTo>
                <a:lnTo>
                  <a:pt x="5264584" y="0"/>
                </a:lnTo>
                <a:lnTo>
                  <a:pt x="5264584" y="5422324"/>
                </a:lnTo>
                <a:lnTo>
                  <a:pt x="0" y="5422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15300" y="2190450"/>
            <a:ext cx="9144000" cy="568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1"/>
              </a:lnSpc>
              <a:spcBef>
                <a:spcPct val="0"/>
              </a:spcBef>
            </a:pPr>
            <a:r>
              <a:rPr lang="en-US" sz="3684" spc="-372">
                <a:solidFill>
                  <a:srgbClr val="233A6D"/>
                </a:solidFill>
                <a:latin typeface="Garet"/>
                <a:ea typeface="Garet"/>
                <a:cs typeface="Garet"/>
                <a:sym typeface="Garet"/>
              </a:rPr>
              <a:t>From Textile Waste to Global Circular Exports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22615" y="2891574"/>
            <a:ext cx="8929369" cy="6762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2497" indent="-316248" lvl="1">
              <a:lnSpc>
                <a:spcPts val="3808"/>
              </a:lnSpc>
              <a:buFont typeface="Arial"/>
              <a:buChar char="•"/>
            </a:pPr>
            <a:r>
              <a:rPr lang="en-US" sz="2929" spc="-295">
                <a:solidFill>
                  <a:srgbClr val="233A6D"/>
                </a:solidFill>
                <a:latin typeface="Garet"/>
                <a:ea typeface="Garet"/>
                <a:cs typeface="Garet"/>
                <a:sym typeface="Garet"/>
                <a:hlinkClick r:id="rId6" tooltip="https://docs.google.com/spreadsheets/d/1DUF2isFWsqVSYhbaACYtbgcLi_YjDqpE3GLQIVgkKQg/edit#gid=69851113"/>
              </a:rPr>
              <a:t>Industrial Rags: Color-coded, sterilized, compressed rags for auto, aviation, marine</a:t>
            </a:r>
          </a:p>
          <a:p>
            <a:pPr algn="l">
              <a:lnSpc>
                <a:spcPts val="3808"/>
              </a:lnSpc>
            </a:pPr>
          </a:p>
          <a:p>
            <a:pPr algn="l" marL="632497" indent="-316248" lvl="1">
              <a:lnSpc>
                <a:spcPts val="3808"/>
              </a:lnSpc>
              <a:buFont typeface="Arial"/>
              <a:buChar char="•"/>
            </a:pPr>
            <a:r>
              <a:rPr lang="en-US" sz="2929" spc="-295">
                <a:solidFill>
                  <a:srgbClr val="233A6D"/>
                </a:solidFill>
                <a:latin typeface="Garet"/>
                <a:ea typeface="Garet"/>
                <a:cs typeface="Garet"/>
                <a:sym typeface="Garet"/>
                <a:hlinkClick r:id="rId7" tooltip="https://docs.google.com/spreadsheets/d/1DUF2isFWsqVSYhbaACYtbgcLi_YjDqpE3GLQIVgkKQg/edit#gid=69851113"/>
              </a:rPr>
              <a:t>Recycled Yarn: From shredded rags → spun fiber →textiles</a:t>
            </a:r>
          </a:p>
          <a:p>
            <a:pPr algn="l">
              <a:lnSpc>
                <a:spcPts val="3808"/>
              </a:lnSpc>
            </a:pPr>
          </a:p>
          <a:p>
            <a:pPr algn="l" marL="632497" indent="-316248" lvl="1">
              <a:lnSpc>
                <a:spcPts val="3808"/>
              </a:lnSpc>
              <a:buFont typeface="Arial"/>
              <a:buChar char="•"/>
            </a:pPr>
            <a:r>
              <a:rPr lang="en-US" sz="2929" spc="-295">
                <a:solidFill>
                  <a:srgbClr val="233A6D"/>
                </a:solidFill>
                <a:latin typeface="Garet"/>
                <a:ea typeface="Garet"/>
                <a:cs typeface="Garet"/>
                <a:sym typeface="Garet"/>
                <a:hlinkClick r:id="rId8" tooltip="https://docs.google.com/spreadsheets/d/1DUF2isFWsqVSYhbaACYtbgcLi_YjDqpE3GLQIVgkKQg/edit#gid=69851113"/>
              </a:rPr>
              <a:t>Upcycled Goods: Rugs, patchwork throws, homeware for D2C</a:t>
            </a:r>
          </a:p>
          <a:p>
            <a:pPr algn="l">
              <a:lnSpc>
                <a:spcPts val="3808"/>
              </a:lnSpc>
            </a:pPr>
          </a:p>
          <a:p>
            <a:pPr algn="l" marL="632497" indent="-316248" lvl="1">
              <a:lnSpc>
                <a:spcPts val="3808"/>
              </a:lnSpc>
              <a:buFont typeface="Arial"/>
              <a:buChar char="•"/>
            </a:pPr>
            <a:r>
              <a:rPr lang="en-US" sz="2929" spc="-295">
                <a:solidFill>
                  <a:srgbClr val="233A6D"/>
                </a:solidFill>
                <a:latin typeface="Garet"/>
                <a:ea typeface="Garet"/>
                <a:cs typeface="Garet"/>
                <a:sym typeface="Garet"/>
                <a:hlinkClick r:id="rId9" tooltip="https://docs.google.com/spreadsheets/d/1DUF2isFWsqVSYhbaACYtbgcLi_YjDqpE3GLQIVgkKQg/edit#gid=69851113"/>
              </a:rPr>
              <a:t>Impact-as-a-Service: Export clients get traceability + carbon offset data</a:t>
            </a:r>
          </a:p>
          <a:p>
            <a:pPr algn="l">
              <a:lnSpc>
                <a:spcPts val="3808"/>
              </a:lnSpc>
            </a:pPr>
          </a:p>
          <a:p>
            <a:pPr algn="l" marL="632497" indent="-316248" lvl="1">
              <a:lnSpc>
                <a:spcPts val="3808"/>
              </a:lnSpc>
              <a:buFont typeface="Arial"/>
              <a:buChar char="•"/>
            </a:pPr>
            <a:r>
              <a:rPr lang="en-US" sz="2929" spc="-295">
                <a:solidFill>
                  <a:srgbClr val="233A6D"/>
                </a:solidFill>
                <a:latin typeface="Garet"/>
                <a:ea typeface="Garet"/>
                <a:cs typeface="Garet"/>
                <a:sym typeface="Garet"/>
                <a:hlinkClick r:id="rId10" tooltip="https://docs.google.com/spreadsheets/d/1DUF2isFWsqVSYhbaACYtbgcLi_YjDqpE3GLQIVgkKQg/edit#gid=69851113"/>
              </a:rPr>
              <a:t>Blending artisan skill, tech-enabled sorting &amp; sustainable branding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15300" y="-86791"/>
            <a:ext cx="9144000" cy="1961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36"/>
              </a:lnSpc>
            </a:pPr>
            <a:r>
              <a:rPr lang="en-US" sz="6447" spc="-651">
                <a:solidFill>
                  <a:srgbClr val="233A6D"/>
                </a:solidFill>
                <a:latin typeface="Garet"/>
                <a:ea typeface="Garet"/>
                <a:cs typeface="Garet"/>
                <a:sym typeface="Garet"/>
              </a:rPr>
              <a:t>Introducing "Ragveda" – Circular Textiles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597505" y="2656460"/>
          <a:ext cx="17283087" cy="7414270"/>
        </p:xfrm>
        <a:graphic>
          <a:graphicData uri="http://schemas.openxmlformats.org/drawingml/2006/table">
            <a:tbl>
              <a:tblPr/>
              <a:tblGrid>
                <a:gridCol w="5234054"/>
                <a:gridCol w="12049033"/>
              </a:tblGrid>
              <a:tr h="88925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Step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India’s Edge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00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Raw Material Access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Surplus post-consumer and industrial textile waste from hubs like Delhi, Tirupur, Ludhiana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00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 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Sorting &amp; 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Cost-effective manual labor ensures high-precision sorting (by color, fabric, condition)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00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Re-manufacturing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Existing infrastructure in Panipat, Surat for recycled yarn, insulation, and felt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00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Artisan Value Add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Access to traditional techniques: patchwork, block printing, hand embroidery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00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Export Focus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Aligns with EU EPR mandates &amp; US sustainability demand; great carbon credit potential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317722" y="283441"/>
            <a:ext cx="17416249" cy="112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 spc="-666">
                <a:solidFill>
                  <a:srgbClr val="233A6D"/>
                </a:solidFill>
                <a:latin typeface="Garet"/>
                <a:ea typeface="Garet"/>
                <a:cs typeface="Garet"/>
                <a:sym typeface="Garet"/>
              </a:rPr>
              <a:t>O</a:t>
            </a:r>
            <a:r>
              <a:rPr lang="en-US" sz="6599" spc="-666">
                <a:solidFill>
                  <a:srgbClr val="233A6D"/>
                </a:solidFill>
                <a:latin typeface="Garet"/>
                <a:ea typeface="Garet"/>
                <a:cs typeface="Garet"/>
                <a:sym typeface="Garet"/>
              </a:rPr>
              <a:t>ur  Value  Chain  Advantage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29167" y="1657375"/>
            <a:ext cx="6993359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-323">
                <a:solidFill>
                  <a:srgbClr val="233A6D"/>
                </a:solidFill>
                <a:latin typeface="Garet"/>
                <a:ea typeface="Garet"/>
                <a:cs typeface="Garet"/>
                <a:sym typeface="Garet"/>
              </a:rPr>
              <a:t>From Waste  to  Wealth — The  Indian  Edge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8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697" y="793573"/>
            <a:ext cx="16458607" cy="8699854"/>
            <a:chOff x="0" y="0"/>
            <a:chExt cx="8277467" cy="4375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77467" cy="4375386"/>
            </a:xfrm>
            <a:custGeom>
              <a:avLst/>
              <a:gdLst/>
              <a:ahLst/>
              <a:cxnLst/>
              <a:rect r="r" b="b" t="t" l="l"/>
              <a:pathLst>
                <a:path h="4375386" w="8277467">
                  <a:moveTo>
                    <a:pt x="0" y="0"/>
                  </a:moveTo>
                  <a:lnTo>
                    <a:pt x="0" y="4375386"/>
                  </a:lnTo>
                  <a:lnTo>
                    <a:pt x="8277467" y="4375386"/>
                  </a:lnTo>
                  <a:lnTo>
                    <a:pt x="8277467" y="0"/>
                  </a:lnTo>
                  <a:lnTo>
                    <a:pt x="0" y="0"/>
                  </a:lnTo>
                  <a:close/>
                  <a:moveTo>
                    <a:pt x="8216507" y="4314426"/>
                  </a:moveTo>
                  <a:lnTo>
                    <a:pt x="59690" y="4314426"/>
                  </a:lnTo>
                  <a:lnTo>
                    <a:pt x="59690" y="59690"/>
                  </a:lnTo>
                  <a:lnTo>
                    <a:pt x="8216507" y="59690"/>
                  </a:lnTo>
                  <a:lnTo>
                    <a:pt x="8216507" y="4314426"/>
                  </a:lnTo>
                  <a:close/>
                </a:path>
              </a:pathLst>
            </a:custGeom>
            <a:solidFill>
              <a:srgbClr val="88A20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0" y="778109"/>
            <a:ext cx="8367994" cy="8730782"/>
            <a:chOff x="0" y="0"/>
            <a:chExt cx="2830655" cy="29533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30655" cy="2953376"/>
            </a:xfrm>
            <a:custGeom>
              <a:avLst/>
              <a:gdLst/>
              <a:ahLst/>
              <a:cxnLst/>
              <a:rect r="r" b="b" t="t" l="l"/>
              <a:pathLst>
                <a:path h="2953376" w="2830655">
                  <a:moveTo>
                    <a:pt x="0" y="0"/>
                  </a:moveTo>
                  <a:lnTo>
                    <a:pt x="2830655" y="0"/>
                  </a:lnTo>
                  <a:lnTo>
                    <a:pt x="2830655" y="2953376"/>
                  </a:lnTo>
                  <a:lnTo>
                    <a:pt x="0" y="2953376"/>
                  </a:lnTo>
                  <a:close/>
                </a:path>
              </a:pathLst>
            </a:custGeom>
            <a:solidFill>
              <a:srgbClr val="A4BD2D">
                <a:alpha val="1960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8423" y="3623945"/>
            <a:ext cx="6079148" cy="293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 spc="-56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Indian Textile Industry: Key Data &amp; Facts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76006" y="778109"/>
            <a:ext cx="8367994" cy="8730782"/>
            <a:chOff x="0" y="0"/>
            <a:chExt cx="812800" cy="8480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48038"/>
            </a:xfrm>
            <a:custGeom>
              <a:avLst/>
              <a:gdLst/>
              <a:ahLst/>
              <a:cxnLst/>
              <a:rect r="r" b="b" t="t" l="l"/>
              <a:pathLst>
                <a:path h="84803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48038"/>
                  </a:lnTo>
                  <a:lnTo>
                    <a:pt x="0" y="848038"/>
                  </a:lnTo>
                  <a:close/>
                </a:path>
              </a:pathLst>
            </a:custGeom>
            <a:blipFill>
              <a:blip r:embed="rId2"/>
              <a:stretch>
                <a:fillRect l="-28227" t="0" r="-28227" b="0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22969"/>
            <a:ext cx="17474652" cy="10064031"/>
          </a:xfrm>
          <a:custGeom>
            <a:avLst/>
            <a:gdLst/>
            <a:ahLst/>
            <a:cxnLst/>
            <a:rect r="r" b="b" t="t" l="l"/>
            <a:pathLst>
              <a:path h="10064031" w="17474652">
                <a:moveTo>
                  <a:pt x="0" y="0"/>
                </a:moveTo>
                <a:lnTo>
                  <a:pt x="17474652" y="0"/>
                </a:lnTo>
                <a:lnTo>
                  <a:pt x="17474652" y="10064031"/>
                </a:lnTo>
                <a:lnTo>
                  <a:pt x="0" y="10064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43" r="0" b="-4492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46652" y="398271"/>
            <a:ext cx="13812472" cy="9490458"/>
          </a:xfrm>
          <a:custGeom>
            <a:avLst/>
            <a:gdLst/>
            <a:ahLst/>
            <a:cxnLst/>
            <a:rect r="r" b="b" t="t" l="l"/>
            <a:pathLst>
              <a:path h="9490458" w="13812472">
                <a:moveTo>
                  <a:pt x="0" y="0"/>
                </a:moveTo>
                <a:lnTo>
                  <a:pt x="13812472" y="0"/>
                </a:lnTo>
                <a:lnTo>
                  <a:pt x="13812472" y="9490458"/>
                </a:lnTo>
                <a:lnTo>
                  <a:pt x="0" y="9490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16" t="-2460" r="0" b="-246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86427" y="1028700"/>
            <a:ext cx="4993972" cy="7618810"/>
          </a:xfrm>
          <a:custGeom>
            <a:avLst/>
            <a:gdLst/>
            <a:ahLst/>
            <a:cxnLst/>
            <a:rect r="r" b="b" t="t" l="l"/>
            <a:pathLst>
              <a:path h="7618810" w="4993972">
                <a:moveTo>
                  <a:pt x="0" y="0"/>
                </a:moveTo>
                <a:lnTo>
                  <a:pt x="4993972" y="0"/>
                </a:lnTo>
                <a:lnTo>
                  <a:pt x="4993972" y="7618810"/>
                </a:lnTo>
                <a:lnTo>
                  <a:pt x="0" y="7618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5" t="-321" r="-98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11649393" cy="7618810"/>
          </a:xfrm>
          <a:custGeom>
            <a:avLst/>
            <a:gdLst/>
            <a:ahLst/>
            <a:cxnLst/>
            <a:rect r="r" b="b" t="t" l="l"/>
            <a:pathLst>
              <a:path h="7618810" w="11649393">
                <a:moveTo>
                  <a:pt x="0" y="0"/>
                </a:moveTo>
                <a:lnTo>
                  <a:pt x="11649393" y="0"/>
                </a:lnTo>
                <a:lnTo>
                  <a:pt x="11649393" y="7618810"/>
                </a:lnTo>
                <a:lnTo>
                  <a:pt x="0" y="761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871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10378" y="0"/>
            <a:ext cx="6877622" cy="5095875"/>
            <a:chOff x="0" y="0"/>
            <a:chExt cx="109699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6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096991">
                  <a:moveTo>
                    <a:pt x="0" y="0"/>
                  </a:moveTo>
                  <a:lnTo>
                    <a:pt x="1096991" y="0"/>
                  </a:lnTo>
                  <a:lnTo>
                    <a:pt x="1096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-39976" r="0" b="-3997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410378" y="5191125"/>
            <a:ext cx="6877622" cy="5095875"/>
            <a:chOff x="0" y="0"/>
            <a:chExt cx="1096992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6991" cy="812800"/>
            </a:xfrm>
            <a:custGeom>
              <a:avLst/>
              <a:gdLst/>
              <a:ahLst/>
              <a:cxnLst/>
              <a:rect r="r" b="b" t="t" l="l"/>
              <a:pathLst>
                <a:path h="812800" w="1096991">
                  <a:moveTo>
                    <a:pt x="0" y="0"/>
                  </a:moveTo>
                  <a:lnTo>
                    <a:pt x="1096991" y="0"/>
                  </a:lnTo>
                  <a:lnTo>
                    <a:pt x="109699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5604" t="0" r="-5604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25921" y="404812"/>
            <a:ext cx="10381678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40"/>
              </a:lnSpc>
            </a:pPr>
            <a:r>
              <a:rPr lang="en-US" sz="8200" spc="-828">
                <a:solidFill>
                  <a:srgbClr val="233A6D"/>
                </a:solidFill>
                <a:latin typeface="Garet"/>
                <a:ea typeface="Garet"/>
                <a:cs typeface="Garet"/>
                <a:sym typeface="Garet"/>
              </a:rPr>
              <a:t>Worn Textile Industry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5921" y="2288058"/>
            <a:ext cx="9423770" cy="1677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8"/>
              </a:lnSpc>
            </a:pPr>
            <a:r>
              <a:rPr lang="en-US" sz="2560" spc="-207">
                <a:solidFill>
                  <a:srgbClr val="233A6D"/>
                </a:solidFill>
                <a:latin typeface="Garet"/>
                <a:ea typeface="Garet"/>
                <a:cs typeface="Garet"/>
                <a:sym typeface="Garet"/>
              </a:rPr>
              <a:t>The global worn textile industry—which largely encompasses the second-hand apparel market—vary based on definitions and market segments. However, several industry reports provide useful benchmarks: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894" y="4308740"/>
            <a:ext cx="9423770" cy="2904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726" indent="-276363" lvl="1">
              <a:lnSpc>
                <a:spcPts val="3840"/>
              </a:lnSpc>
              <a:buFont typeface="Arial"/>
              <a:buChar char="•"/>
            </a:pPr>
            <a:r>
              <a:rPr lang="en-US" sz="2560" spc="-207">
                <a:solidFill>
                  <a:srgbClr val="233A6D"/>
                </a:solidFill>
                <a:latin typeface="Garet"/>
                <a:ea typeface="Garet"/>
                <a:cs typeface="Garet"/>
                <a:sym typeface="Garet"/>
                <a:hlinkClick r:id="rId5" tooltip="https://docs.google.com/spreadsheets/d/1DUF2isFWsqVSYhbaACYtbgcLi_YjDqpE3GLQIVgkKQg/edit#gid=69851113"/>
              </a:rPr>
              <a:t>In recent years, the second-hand clothing segment was valued at around $28–30 billion.</a:t>
            </a:r>
          </a:p>
          <a:p>
            <a:pPr algn="l" marL="552726" indent="-276363" lvl="1">
              <a:lnSpc>
                <a:spcPts val="3840"/>
              </a:lnSpc>
              <a:buFont typeface="Arial"/>
              <a:buChar char="•"/>
            </a:pPr>
            <a:r>
              <a:rPr lang="en-US" sz="2560" spc="-207">
                <a:solidFill>
                  <a:srgbClr val="233A6D"/>
                </a:solidFill>
                <a:latin typeface="Garet"/>
                <a:ea typeface="Garet"/>
                <a:cs typeface="Garet"/>
                <a:sym typeface="Garet"/>
                <a:hlinkClick r:id="rId6" tooltip="https://docs.google.com/spreadsheets/d/1DUF2isFWsqVSYhbaACYtbgcLi_YjDqpE3GLQIVgkKQg/edit#gid=69851113"/>
              </a:rPr>
              <a:t>Projections indicate that, driven by consumer demand for sustainable fashion and circular economy practices, this market could expand to roughly $64–77 billion by the mid-2020s.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488885" y="9713906"/>
            <a:ext cx="9423770" cy="0"/>
          </a:xfrm>
          <a:prstGeom prst="line">
            <a:avLst/>
          </a:prstGeom>
          <a:ln cap="rnd" w="28575">
            <a:solidFill>
              <a:srgbClr val="9FA4A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325921" y="1881579"/>
            <a:ext cx="9423770" cy="0"/>
          </a:xfrm>
          <a:prstGeom prst="line">
            <a:avLst/>
          </a:prstGeom>
          <a:ln cap="rnd" w="28575">
            <a:solidFill>
              <a:srgbClr val="9FA4A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43451" y="1476883"/>
            <a:ext cx="15133301" cy="8455732"/>
          </a:xfrm>
          <a:custGeom>
            <a:avLst/>
            <a:gdLst/>
            <a:ahLst/>
            <a:cxnLst/>
            <a:rect r="r" b="b" t="t" l="l"/>
            <a:pathLst>
              <a:path h="8455732" w="15133301">
                <a:moveTo>
                  <a:pt x="0" y="0"/>
                </a:moveTo>
                <a:lnTo>
                  <a:pt x="15133302" y="0"/>
                </a:lnTo>
                <a:lnTo>
                  <a:pt x="15133302" y="8455732"/>
                </a:lnTo>
                <a:lnTo>
                  <a:pt x="0" y="8455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0867" y="238633"/>
            <a:ext cx="1250441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20"/>
              </a:lnSpc>
              <a:spcBef>
                <a:spcPct val="0"/>
              </a:spcBef>
            </a:pPr>
            <a:r>
              <a:rPr lang="en-US" sz="8100" spc="-818" strike="noStrike" u="none">
                <a:solidFill>
                  <a:srgbClr val="233A6D"/>
                </a:solidFill>
                <a:latin typeface="Garet"/>
                <a:ea typeface="Garet"/>
                <a:cs typeface="Garet"/>
                <a:sym typeface="Garet"/>
              </a:rPr>
              <a:t>Top exporters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0792" y="1541899"/>
            <a:ext cx="14806416" cy="8125021"/>
          </a:xfrm>
          <a:custGeom>
            <a:avLst/>
            <a:gdLst/>
            <a:ahLst/>
            <a:cxnLst/>
            <a:rect r="r" b="b" t="t" l="l"/>
            <a:pathLst>
              <a:path h="8125021" w="14806416">
                <a:moveTo>
                  <a:pt x="0" y="0"/>
                </a:moveTo>
                <a:lnTo>
                  <a:pt x="14806416" y="0"/>
                </a:lnTo>
                <a:lnTo>
                  <a:pt x="14806416" y="8125020"/>
                </a:lnTo>
                <a:lnTo>
                  <a:pt x="0" y="8125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03830" y="177850"/>
            <a:ext cx="10487740" cy="1701701"/>
            <a:chOff x="0" y="0"/>
            <a:chExt cx="13983654" cy="226893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803604"/>
              <a:ext cx="13983654" cy="465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9578"/>
              <a:ext cx="13983654" cy="1645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720"/>
                </a:lnSpc>
                <a:spcBef>
                  <a:spcPct val="0"/>
                </a:spcBef>
              </a:pPr>
              <a:r>
                <a:rPr lang="en-US" sz="8100" spc="-818">
                  <a:solidFill>
                    <a:srgbClr val="233A6D"/>
                  </a:solidFill>
                  <a:latin typeface="Garet"/>
                  <a:ea typeface="Garet"/>
                  <a:cs typeface="Garet"/>
                  <a:sym typeface="Garet"/>
                </a:rPr>
                <a:t>I</a:t>
              </a:r>
              <a:r>
                <a:rPr lang="en-US" sz="8100" spc="-818" strike="noStrike" u="none">
                  <a:solidFill>
                    <a:srgbClr val="233A6D"/>
                  </a:solidFill>
                  <a:latin typeface="Garet"/>
                  <a:ea typeface="Garet"/>
                  <a:cs typeface="Garet"/>
                  <a:sym typeface="Garet"/>
                </a:rPr>
                <a:t>ndian Exports: 63 family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5221" y="2008717"/>
            <a:ext cx="13765929" cy="2770393"/>
          </a:xfrm>
          <a:custGeom>
            <a:avLst/>
            <a:gdLst/>
            <a:ahLst/>
            <a:cxnLst/>
            <a:rect r="r" b="b" t="t" l="l"/>
            <a:pathLst>
              <a:path h="2770393" w="13765929">
                <a:moveTo>
                  <a:pt x="0" y="0"/>
                </a:moveTo>
                <a:lnTo>
                  <a:pt x="13765930" y="0"/>
                </a:lnTo>
                <a:lnTo>
                  <a:pt x="13765930" y="2770393"/>
                </a:lnTo>
                <a:lnTo>
                  <a:pt x="0" y="2770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27556" y="5046041"/>
            <a:ext cx="11301259" cy="5240959"/>
          </a:xfrm>
          <a:custGeom>
            <a:avLst/>
            <a:gdLst/>
            <a:ahLst/>
            <a:cxnLst/>
            <a:rect r="r" b="b" t="t" l="l"/>
            <a:pathLst>
              <a:path h="5240959" w="11301259">
                <a:moveTo>
                  <a:pt x="0" y="0"/>
                </a:moveTo>
                <a:lnTo>
                  <a:pt x="11301259" y="0"/>
                </a:lnTo>
                <a:lnTo>
                  <a:pt x="11301259" y="5240959"/>
                </a:lnTo>
                <a:lnTo>
                  <a:pt x="0" y="5240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83459" y="492285"/>
            <a:ext cx="10487740" cy="1701701"/>
            <a:chOff x="0" y="0"/>
            <a:chExt cx="13983654" cy="226893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803604"/>
              <a:ext cx="13983654" cy="465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78"/>
              <a:ext cx="13983654" cy="1645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720"/>
                </a:lnSpc>
                <a:spcBef>
                  <a:spcPct val="0"/>
                </a:spcBef>
              </a:pPr>
              <a:r>
                <a:rPr lang="en-US" sz="8100" spc="-818" strike="noStrike" u="none">
                  <a:solidFill>
                    <a:srgbClr val="233A6D"/>
                  </a:solidFill>
                  <a:latin typeface="Garet"/>
                  <a:ea typeface="Garet"/>
                  <a:cs typeface="Garet"/>
                  <a:sym typeface="Garet"/>
                </a:rPr>
                <a:t>RCA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99922" y="2007401"/>
            <a:ext cx="14246047" cy="7906556"/>
          </a:xfrm>
          <a:custGeom>
            <a:avLst/>
            <a:gdLst/>
            <a:ahLst/>
            <a:cxnLst/>
            <a:rect r="r" b="b" t="t" l="l"/>
            <a:pathLst>
              <a:path h="7906556" w="14246047">
                <a:moveTo>
                  <a:pt x="0" y="0"/>
                </a:moveTo>
                <a:lnTo>
                  <a:pt x="14246047" y="0"/>
                </a:lnTo>
                <a:lnTo>
                  <a:pt x="14246047" y="7906556"/>
                </a:lnTo>
                <a:lnTo>
                  <a:pt x="0" y="7906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900130" y="1042286"/>
            <a:ext cx="10487740" cy="1022676"/>
            <a:chOff x="0" y="0"/>
            <a:chExt cx="13983654" cy="13635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98238"/>
              <a:ext cx="13983654" cy="465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47678"/>
              <a:ext cx="13983654" cy="778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5"/>
                </a:lnSpc>
                <a:spcBef>
                  <a:spcPct val="0"/>
                </a:spcBef>
              </a:pPr>
              <a:r>
                <a:rPr lang="en-US" b="true" sz="3599" spc="107">
                  <a:solidFill>
                    <a:srgbClr val="191919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TOP IMPORTERS 6310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1" r="0" b="-9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51113" y="2064962"/>
            <a:ext cx="12160671" cy="7737227"/>
          </a:xfrm>
          <a:custGeom>
            <a:avLst/>
            <a:gdLst/>
            <a:ahLst/>
            <a:cxnLst/>
            <a:rect r="r" b="b" t="t" l="l"/>
            <a:pathLst>
              <a:path h="7737227" w="12160671">
                <a:moveTo>
                  <a:pt x="0" y="0"/>
                </a:moveTo>
                <a:lnTo>
                  <a:pt x="12160671" y="0"/>
                </a:lnTo>
                <a:lnTo>
                  <a:pt x="12160671" y="7737227"/>
                </a:lnTo>
                <a:lnTo>
                  <a:pt x="0" y="7737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82354" y="1042286"/>
            <a:ext cx="13660366" cy="1022676"/>
            <a:chOff x="0" y="0"/>
            <a:chExt cx="18213822" cy="136356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98238"/>
              <a:ext cx="18213822" cy="465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47678"/>
              <a:ext cx="18213822" cy="778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5"/>
                </a:lnSpc>
                <a:spcBef>
                  <a:spcPct val="0"/>
                </a:spcBef>
              </a:pPr>
              <a:r>
                <a:rPr lang="en-US" b="true" sz="3599" spc="107">
                  <a:solidFill>
                    <a:srgbClr val="191919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INDIA EXPORT GROWTH VS WORLD IMPORT GROWTH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DAGjgZDvyEc</dc:identifier>
  <dcterms:modified xsi:type="dcterms:W3CDTF">2011-08-01T06:04:30Z</dcterms:modified>
  <cp:revision>1</cp:revision>
  <dc:title>Worn Textile</dc:title>
</cp:coreProperties>
</file>